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57" r:id="rId4"/>
    <p:sldId id="258" r:id="rId5"/>
    <p:sldId id="270" r:id="rId6"/>
    <p:sldId id="269" r:id="rId7"/>
    <p:sldId id="261" r:id="rId8"/>
    <p:sldId id="259" r:id="rId9"/>
    <p:sldId id="262" r:id="rId10"/>
    <p:sldId id="267" r:id="rId11"/>
    <p:sldId id="260" r:id="rId12"/>
    <p:sldId id="264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1">
            <a:extLst>
              <a:ext uri="{FF2B5EF4-FFF2-40B4-BE49-F238E27FC236}">
                <a16:creationId xmlns:a16="http://schemas.microsoft.com/office/drawing/2014/main" id="{AAC11200-8B97-4CB4-99EF-7C0FA210F2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95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6200DF-8BCE-4697-B63F-4B21B1B97F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895" y="4650181"/>
            <a:ext cx="12193895" cy="1237298"/>
          </a:xfrm>
        </p:spPr>
        <p:txBody>
          <a:bodyPr>
            <a:normAutofit/>
          </a:bodyPr>
          <a:lstStyle/>
          <a:p>
            <a:r>
              <a:rPr lang="en-US" sz="3400" b="0" i="0" u="none" strike="noStrike" cap="none">
                <a:latin typeface="Times New Roman" panose="02020603050405020304" pitchFamily="18" charset="0"/>
                <a:cs typeface="Times New Roman" panose="02020603050405020304" pitchFamily="18" charset="0"/>
              </a:rPr>
              <a:t>Complementarity and Evolution of Contractual</a:t>
            </a:r>
            <a:br>
              <a:rPr lang="en-US" sz="3400" b="0" i="0" u="none" strike="noStrike" cap="none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b="0" i="0" u="none" strike="noStrike" cap="none">
                <a:latin typeface="Times New Roman" panose="02020603050405020304" pitchFamily="18" charset="0"/>
                <a:cs typeface="Times New Roman" panose="02020603050405020304" pitchFamily="18" charset="0"/>
              </a:rPr>
              <a:t>Provisions: An Empirical Study of IT Services Contracts</a:t>
            </a:r>
            <a:endParaRPr lang="en-US" sz="3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426B00-34C2-4250-A7D1-5915F68F6B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5" y="6107864"/>
            <a:ext cx="12190105" cy="509048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1800" b="0" i="0" u="none" strike="noStrike" baseline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Argyres, Bercovitz</a:t>
            </a:r>
            <a:r>
              <a:rPr lang="en-US" sz="180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and Mayer (2007)</a:t>
            </a:r>
            <a:endParaRPr lang="en-US" sz="18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Freeform 6">
            <a:extLst>
              <a:ext uri="{FF2B5EF4-FFF2-40B4-BE49-F238E27FC236}">
                <a16:creationId xmlns:a16="http://schemas.microsoft.com/office/drawing/2014/main" id="{BB502E7E-3C82-47F3-B817-7507C01A1F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1046527" y="-133294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5" name="Picture 4" descr="A person in a suit smiling&#10;&#10;Description automatically generated with medium confidence">
            <a:extLst>
              <a:ext uri="{FF2B5EF4-FFF2-40B4-BE49-F238E27FC236}">
                <a16:creationId xmlns:a16="http://schemas.microsoft.com/office/drawing/2014/main" id="{343DAE63-7CF0-405F-AB91-A483CCB3DC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61" r="187" b="-2"/>
          <a:stretch/>
        </p:blipFill>
        <p:spPr>
          <a:xfrm>
            <a:off x="1493691" y="1150341"/>
            <a:ext cx="2457343" cy="2585314"/>
          </a:xfrm>
          <a:prstGeom prst="rect">
            <a:avLst/>
          </a:prstGeom>
        </p:spPr>
      </p:pic>
      <p:sp>
        <p:nvSpPr>
          <p:cNvPr id="40" name="Freeform 6">
            <a:extLst>
              <a:ext uri="{FF2B5EF4-FFF2-40B4-BE49-F238E27FC236}">
                <a16:creationId xmlns:a16="http://schemas.microsoft.com/office/drawing/2014/main" id="{3E5C639E-7A0B-46B2-9273-986E8BE7F1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V="1">
            <a:off x="7838485" y="614084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7" name="Picture 6" descr="A person in a suit&#10;&#10;Description automatically generated with low confidence">
            <a:extLst>
              <a:ext uri="{FF2B5EF4-FFF2-40B4-BE49-F238E27FC236}">
                <a16:creationId xmlns:a16="http://schemas.microsoft.com/office/drawing/2014/main" id="{A0427D53-FAC8-4BDF-82E6-494646AD98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" b="24975"/>
          <a:stretch/>
        </p:blipFill>
        <p:spPr>
          <a:xfrm>
            <a:off x="8229850" y="1180821"/>
            <a:ext cx="2485703" cy="2585060"/>
          </a:xfrm>
          <a:prstGeom prst="rect">
            <a:avLst/>
          </a:prstGeom>
        </p:spPr>
      </p:pic>
      <p:pic>
        <p:nvPicPr>
          <p:cNvPr id="9" name="Picture 8" descr="A picture containing person, person&#10;&#10;Description automatically generated">
            <a:extLst>
              <a:ext uri="{FF2B5EF4-FFF2-40B4-BE49-F238E27FC236}">
                <a16:creationId xmlns:a16="http://schemas.microsoft.com/office/drawing/2014/main" id="{F0A99CAF-D8F5-4C2F-B20F-6F7074DA839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" b="24338"/>
          <a:stretch/>
        </p:blipFill>
        <p:spPr>
          <a:xfrm>
            <a:off x="4868904" y="1180567"/>
            <a:ext cx="2443076" cy="2585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111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038DAC0-0065-4289-82CB-E929F4B25C4B}"/>
              </a:ext>
            </a:extLst>
          </p:cNvPr>
          <p:cNvSpPr txBox="1"/>
          <p:nvPr/>
        </p:nvSpPr>
        <p:spPr>
          <a:xfrm>
            <a:off x="803543" y="1112504"/>
            <a:ext cx="11317019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role of trust</a:t>
            </a:r>
            <a:endParaRPr lang="en-US" sz="19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l"/>
            <a:endParaRPr lang="en-US" sz="1900" b="1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900" i="0" u="sng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Sociologists and organization theorists:</a:t>
            </a:r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social context of the transaction matters.</a:t>
            </a:r>
          </a:p>
          <a:p>
            <a:pPr algn="l"/>
            <a:endParaRPr lang="en-US" sz="19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relationships evolve and trust develops, relational governance can provide the same safeguarding benefits as contracts without many of the disadvantages. </a:t>
            </a:r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</a:t>
            </a:r>
            <a:r>
              <a:rPr lang="en-US" sz="19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ubstitutive relationship.</a:t>
            </a:r>
          </a:p>
          <a:p>
            <a:endParaRPr lang="en-US" sz="1900" b="1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900" b="1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900" i="0" u="sng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 </a:t>
            </a:r>
            <a:r>
              <a:rPr lang="en-US" sz="1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article</a:t>
            </a:r>
            <a:r>
              <a:rPr lang="en-US" sz="1900" i="0" u="sng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1900" i="0" u="sng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Mayer and Argyres (2004):</a:t>
            </a:r>
            <a:r>
              <a:rPr lang="en-US" sz="1900" i="0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1900" b="0" i="0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reater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contract detail creates an environment that helps trust develop rather than contributes to its decline.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description and contingency planning provisions do not carry the specific negative connotations of a penalty clause. Thus, they do not necessarily imply that a breach of trust is anticipated. 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</a:t>
            </a:r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ore detailed contracts enhanced the trust between parties over time </a:t>
            </a:r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19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complementary relationship. </a:t>
            </a:r>
          </a:p>
          <a:p>
            <a:pPr algn="l"/>
            <a:endParaRPr lang="en-US" sz="19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9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9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coordination function of contracts is not necessarily in conflict with the operation of a trust mechanism</a:t>
            </a:r>
            <a:r>
              <a:rPr lang="en-US" sz="1900" b="0" i="1" u="none" strike="noStrike" baseline="0" dirty="0">
                <a:latin typeface="y7tir"/>
              </a:rPr>
              <a:t>.</a:t>
            </a:r>
            <a:endParaRPr lang="en-US" sz="1900" i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571809B-6BB5-C62F-C30C-6165A7A4AE7D}"/>
              </a:ext>
            </a:extLst>
          </p:cNvPr>
          <p:cNvSpPr txBox="1">
            <a:spLocks/>
          </p:cNvSpPr>
          <p:nvPr/>
        </p:nvSpPr>
        <p:spPr>
          <a:xfrm>
            <a:off x="732106" y="179381"/>
            <a:ext cx="11459894" cy="7429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Hypotheses</a:t>
            </a:r>
          </a:p>
        </p:txBody>
      </p:sp>
    </p:spTree>
    <p:extLst>
      <p:ext uri="{BB962C8B-B14F-4D97-AF65-F5344CB8AC3E}">
        <p14:creationId xmlns:p14="http://schemas.microsoft.com/office/powerpoint/2010/main" val="3494053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C177B-66BD-47ED-A22D-7A086AA42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228" y="247650"/>
            <a:ext cx="11451771" cy="742950"/>
          </a:xfrm>
        </p:spPr>
        <p:txBody>
          <a:bodyPr>
            <a:normAutofit/>
          </a:bodyPr>
          <a:lstStyle/>
          <a:p>
            <a:pPr algn="ctr"/>
            <a:r>
              <a:rPr lang="en-US" sz="36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endParaRPr lang="en-US" sz="36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E2726-F613-4FCF-BFE6-65A4F746CF0C}"/>
              </a:ext>
            </a:extLst>
          </p:cNvPr>
          <p:cNvSpPr txBox="1"/>
          <p:nvPr/>
        </p:nvSpPr>
        <p:spPr>
          <a:xfrm>
            <a:off x="1083732" y="1100401"/>
            <a:ext cx="10784417" cy="5438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8000"/>
              </a:lnSpc>
            </a:pPr>
            <a:r>
              <a:rPr lang="en-US" altLang="zh-CN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Empirical context: </a:t>
            </a:r>
            <a:r>
              <a:rPr lang="en-US" altLang="zh-CN" sz="19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zh-CN" altLang="en-US" sz="19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9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zh-CN" altLang="en-US" sz="19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9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contracts</a:t>
            </a:r>
            <a:r>
              <a:rPr lang="zh-CN" altLang="en-US" sz="19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9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Compustar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supplier of IT services and computer-related hardware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(high e</a:t>
            </a:r>
            <a:r>
              <a:rPr lang="en-US" altLang="zh-CN" sz="19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nvironmental uncertainty &amp; technological complexity)</a:t>
            </a:r>
          </a:p>
          <a:p>
            <a:pPr algn="l">
              <a:lnSpc>
                <a:spcPct val="108000"/>
              </a:lnSpc>
            </a:pPr>
            <a:endParaRPr lang="en-US" altLang="zh-CN" sz="19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8000"/>
              </a:lnSpc>
            </a:pPr>
            <a:r>
              <a:rPr lang="en-US" altLang="zh-CN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 size and time range: </a:t>
            </a:r>
            <a:r>
              <a:rPr lang="en-US" altLang="zh-CN" sz="19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405 agreements between 1986</a:t>
            </a:r>
            <a:r>
              <a:rPr lang="zh-CN" altLang="en-US" sz="19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9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~1998</a:t>
            </a:r>
          </a:p>
          <a:p>
            <a:pPr>
              <a:lnSpc>
                <a:spcPct val="108000"/>
              </a:lnSpc>
            </a:pPr>
            <a:endParaRPr lang="en-US" altLang="zh-CN" sz="19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8000"/>
              </a:lnSpc>
            </a:pP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Dependent variables: </a:t>
            </a:r>
          </a:p>
          <a:p>
            <a:pPr marL="342900" indent="-342900">
              <a:lnSpc>
                <a:spcPct val="108000"/>
              </a:lnSpc>
              <a:buFont typeface="Arial" panose="020B0604020202020204" pitchFamily="34" charset="0"/>
              <a:buChar char="•"/>
            </a:pP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description</a:t>
            </a:r>
            <a:r>
              <a:rPr lang="en-US" altLang="zh-CN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1-7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Likert-type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scale</a:t>
            </a:r>
          </a:p>
          <a:p>
            <a:pPr marL="342900" indent="-342900">
              <a:lnSpc>
                <a:spcPct val="108000"/>
              </a:lnSpc>
              <a:buFont typeface="Arial" panose="020B0604020202020204" pitchFamily="34" charset="0"/>
              <a:buChar char="•"/>
            </a:pP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Contingency planning</a:t>
            </a:r>
            <a:r>
              <a:rPr lang="en-US" altLang="zh-CN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binary (1: contains contingency planning</a:t>
            </a:r>
            <a:r>
              <a:rPr lang="pt-BR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otherwise)</a:t>
            </a:r>
          </a:p>
          <a:p>
            <a:pPr>
              <a:lnSpc>
                <a:spcPct val="108000"/>
              </a:lnSpc>
            </a:pP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8000"/>
              </a:lnSpc>
            </a:pP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 variables:</a:t>
            </a:r>
          </a:p>
          <a:p>
            <a:pPr marL="342900" indent="-342900">
              <a:lnSpc>
                <a:spcPct val="108000"/>
              </a:lnSpc>
              <a:buFont typeface="Arial" panose="020B0604020202020204" pitchFamily="34" charset="0"/>
              <a:buChar char="•"/>
            </a:pPr>
            <a:r>
              <a:rPr lang="en-US" altLang="zh-CN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</a:t>
            </a:r>
            <a:r>
              <a:rPr lang="zh-CN" alt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zh-CN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(t-1) </a:t>
            </a:r>
            <a:r>
              <a:rPr lang="en-US" altLang="zh-CN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 description</a:t>
            </a:r>
            <a:endParaRPr lang="en-US" altLang="zh-CN" sz="19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8000"/>
              </a:lnSpc>
              <a:buFont typeface="Arial" panose="020B0604020202020204" pitchFamily="34" charset="0"/>
              <a:buChar char="•"/>
            </a:pP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 </a:t>
            </a:r>
            <a:r>
              <a:rPr lang="pt-BR" altLang="zh-CN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(t-1)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contingency planning</a:t>
            </a:r>
            <a:r>
              <a:rPr lang="zh-CN" alt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19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8000"/>
              </a:lnSpc>
              <a:buFont typeface="Arial" panose="020B0604020202020204" pitchFamily="34" charset="0"/>
              <a:buChar char="•"/>
            </a:pP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history</a:t>
            </a:r>
            <a:r>
              <a:rPr lang="en-US" altLang="zh-CN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amount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weeks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Compustar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had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worked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particular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partner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signing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contract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question.</a:t>
            </a:r>
          </a:p>
          <a:p>
            <a:pPr>
              <a:lnSpc>
                <a:spcPct val="108000"/>
              </a:lnSpc>
            </a:pP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8000"/>
              </a:lnSpc>
            </a:pP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 variables: 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underpinning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zh-CN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affect</a:t>
            </a:r>
            <a:r>
              <a:rPr lang="pt-BR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zh-CN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contractual</a:t>
            </a:r>
            <a:r>
              <a:rPr lang="pt-BR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zh-CN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provisions</a:t>
            </a:r>
            <a:r>
              <a:rPr lang="pt-BR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t-BR" altLang="zh-CN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interdependence</a:t>
            </a:r>
            <a:r>
              <a:rPr lang="pt-BR" altLang="zh-CN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zh-CN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proprietary</a:t>
            </a:r>
            <a:r>
              <a:rPr lang="pt-BR" altLang="zh-CN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zh-CN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pt-BR" altLang="zh-CN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zh-CN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measurement</a:t>
            </a:r>
            <a:r>
              <a:rPr lang="pt-BR" altLang="zh-CN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zh-CN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pt-BR" altLang="zh-CN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mainframe (</a:t>
            </a:r>
            <a:r>
              <a:rPr lang="pt-BR" altLang="zh-CN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uncertainty</a:t>
            </a:r>
            <a:r>
              <a:rPr lang="pt-BR" altLang="zh-CN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pt-BR" altLang="zh-CN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innovation</a:t>
            </a:r>
            <a:r>
              <a:rPr lang="pt-BR" altLang="zh-CN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total </a:t>
            </a:r>
            <a:r>
              <a:rPr lang="pt-BR" altLang="zh-CN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pt-BR" altLang="zh-CN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19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368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0216F90-4DB4-208F-9465-609112CE82F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91298" y="1171574"/>
            <a:ext cx="3712250" cy="521017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1BAEEF3-3EEB-E138-5390-B7CE68245B5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63507" y="1171574"/>
            <a:ext cx="3698454" cy="53054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D7C177B-66BD-47ED-A22D-7A086AA42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811" y="101366"/>
            <a:ext cx="11390811" cy="742950"/>
          </a:xfrm>
        </p:spPr>
        <p:txBody>
          <a:bodyPr>
            <a:normAutofit/>
          </a:bodyPr>
          <a:lstStyle/>
          <a:p>
            <a:pPr algn="ctr"/>
            <a:r>
              <a:rPr lang="en-US" sz="36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Empirical results</a:t>
            </a:r>
            <a:endParaRPr lang="en-US" sz="36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860EB4-4F21-4001-AAE7-C4E4421F08F4}"/>
              </a:ext>
            </a:extLst>
          </p:cNvPr>
          <p:cNvSpPr/>
          <p:nvPr/>
        </p:nvSpPr>
        <p:spPr>
          <a:xfrm>
            <a:off x="1253982" y="1696734"/>
            <a:ext cx="3675516" cy="30452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D3F4D8-1FD3-4909-84FC-7A04012BB532}"/>
              </a:ext>
            </a:extLst>
          </p:cNvPr>
          <p:cNvSpPr/>
          <p:nvPr/>
        </p:nvSpPr>
        <p:spPr>
          <a:xfrm>
            <a:off x="1253982" y="2015988"/>
            <a:ext cx="3675516" cy="30452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EAD9FBF-5895-488B-AD82-4FA070FF6E06}"/>
              </a:ext>
            </a:extLst>
          </p:cNvPr>
          <p:cNvSpPr/>
          <p:nvPr/>
        </p:nvSpPr>
        <p:spPr>
          <a:xfrm>
            <a:off x="1253982" y="4236304"/>
            <a:ext cx="3675516" cy="343949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0433B5-BE7B-4A11-BAE4-0EC117A3BEB6}"/>
              </a:ext>
            </a:extLst>
          </p:cNvPr>
          <p:cNvSpPr/>
          <p:nvPr/>
        </p:nvSpPr>
        <p:spPr>
          <a:xfrm>
            <a:off x="7257651" y="1844353"/>
            <a:ext cx="3745897" cy="343949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EA33FEE-9A5D-485C-88C2-5D15E478BB29}"/>
              </a:ext>
            </a:extLst>
          </p:cNvPr>
          <p:cNvSpPr/>
          <p:nvPr/>
        </p:nvSpPr>
        <p:spPr>
          <a:xfrm>
            <a:off x="7257651" y="2199574"/>
            <a:ext cx="3745897" cy="331365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DBE4FA8-B69C-409C-995B-2AB261BFB697}"/>
              </a:ext>
            </a:extLst>
          </p:cNvPr>
          <p:cNvSpPr/>
          <p:nvPr/>
        </p:nvSpPr>
        <p:spPr>
          <a:xfrm>
            <a:off x="7257652" y="4817378"/>
            <a:ext cx="3745896" cy="33136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Graphic 12" descr="Checkmark with solid fill">
            <a:extLst>
              <a:ext uri="{FF2B5EF4-FFF2-40B4-BE49-F238E27FC236}">
                <a16:creationId xmlns:a16="http://schemas.microsoft.com/office/drawing/2014/main" id="{9A246327-A04E-0D6F-5E15-46D6FD103A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96269" y="1696734"/>
            <a:ext cx="271506" cy="271506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4444CB7B-6E6E-54F5-49B0-7D3018F3B22B}"/>
              </a:ext>
            </a:extLst>
          </p:cNvPr>
          <p:cNvSpPr txBox="1"/>
          <p:nvPr/>
        </p:nvSpPr>
        <p:spPr>
          <a:xfrm>
            <a:off x="4962875" y="1670690"/>
            <a:ext cx="21709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H1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33FAFE9-1303-7CFF-F654-99C663D64744}"/>
              </a:ext>
            </a:extLst>
          </p:cNvPr>
          <p:cNvSpPr txBox="1"/>
          <p:nvPr/>
        </p:nvSpPr>
        <p:spPr>
          <a:xfrm>
            <a:off x="4964226" y="1980131"/>
            <a:ext cx="21709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H2A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0E51C37-4915-BE7C-F7CF-4D815B38690D}"/>
              </a:ext>
            </a:extLst>
          </p:cNvPr>
          <p:cNvSpPr txBox="1"/>
          <p:nvPr/>
        </p:nvSpPr>
        <p:spPr>
          <a:xfrm>
            <a:off x="4939023" y="4210921"/>
            <a:ext cx="21709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H3A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76B780A-099E-34E1-E48E-A8135AB84EB4}"/>
              </a:ext>
            </a:extLst>
          </p:cNvPr>
          <p:cNvSpPr txBox="1"/>
          <p:nvPr/>
        </p:nvSpPr>
        <p:spPr>
          <a:xfrm>
            <a:off x="11061046" y="1818970"/>
            <a:ext cx="21709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H1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3CAFD51-1CCE-9E00-26FA-2E4101A99E6B}"/>
              </a:ext>
            </a:extLst>
          </p:cNvPr>
          <p:cNvSpPr txBox="1"/>
          <p:nvPr/>
        </p:nvSpPr>
        <p:spPr>
          <a:xfrm>
            <a:off x="11062397" y="2166511"/>
            <a:ext cx="21709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H2B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F605372-9A53-A5FC-F3F3-88BA77AE0EF0}"/>
              </a:ext>
            </a:extLst>
          </p:cNvPr>
          <p:cNvSpPr txBox="1"/>
          <p:nvPr/>
        </p:nvSpPr>
        <p:spPr>
          <a:xfrm>
            <a:off x="11037194" y="4779411"/>
            <a:ext cx="21709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H3B</a:t>
            </a:r>
          </a:p>
        </p:txBody>
      </p:sp>
      <p:pic>
        <p:nvPicPr>
          <p:cNvPr id="27" name="Graphic 26" descr="Checkmark with solid fill">
            <a:extLst>
              <a:ext uri="{FF2B5EF4-FFF2-40B4-BE49-F238E27FC236}">
                <a16:creationId xmlns:a16="http://schemas.microsoft.com/office/drawing/2014/main" id="{C8FB1AAC-8938-7190-9E09-CA25E9CBA1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96269" y="2011364"/>
            <a:ext cx="271506" cy="271506"/>
          </a:xfrm>
          <a:prstGeom prst="rect">
            <a:avLst/>
          </a:prstGeom>
        </p:spPr>
      </p:pic>
      <p:pic>
        <p:nvPicPr>
          <p:cNvPr id="28" name="Graphic 27" descr="Checkmark with solid fill">
            <a:extLst>
              <a:ext uri="{FF2B5EF4-FFF2-40B4-BE49-F238E27FC236}">
                <a16:creationId xmlns:a16="http://schemas.microsoft.com/office/drawing/2014/main" id="{42FA9A3E-636E-2EE3-3AAD-FC23444EB3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692269" y="1859043"/>
            <a:ext cx="271506" cy="271506"/>
          </a:xfrm>
          <a:prstGeom prst="rect">
            <a:avLst/>
          </a:prstGeom>
        </p:spPr>
      </p:pic>
      <p:pic>
        <p:nvPicPr>
          <p:cNvPr id="29" name="Graphic 28" descr="Checkmark with solid fill">
            <a:extLst>
              <a:ext uri="{FF2B5EF4-FFF2-40B4-BE49-F238E27FC236}">
                <a16:creationId xmlns:a16="http://schemas.microsoft.com/office/drawing/2014/main" id="{4D047B67-3C11-9677-A4D2-77E1C9D564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696374" y="2203806"/>
            <a:ext cx="271506" cy="271506"/>
          </a:xfrm>
          <a:prstGeom prst="rect">
            <a:avLst/>
          </a:prstGeom>
        </p:spPr>
      </p:pic>
      <p:pic>
        <p:nvPicPr>
          <p:cNvPr id="30" name="Graphic 29" descr="Checkmark with solid fill">
            <a:extLst>
              <a:ext uri="{FF2B5EF4-FFF2-40B4-BE49-F238E27FC236}">
                <a16:creationId xmlns:a16="http://schemas.microsoft.com/office/drawing/2014/main" id="{246814A9-B883-31A8-DA12-3141709963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663503" y="4817378"/>
            <a:ext cx="271506" cy="271506"/>
          </a:xfrm>
          <a:prstGeom prst="rect">
            <a:avLst/>
          </a:prstGeom>
        </p:spPr>
      </p:pic>
      <p:pic>
        <p:nvPicPr>
          <p:cNvPr id="31" name="Graphic 30" descr="Close with solid fill">
            <a:extLst>
              <a:ext uri="{FF2B5EF4-FFF2-40B4-BE49-F238E27FC236}">
                <a16:creationId xmlns:a16="http://schemas.microsoft.com/office/drawing/2014/main" id="{93FDEB6D-516A-6BB8-8680-5739DF385A4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567709" y="4251627"/>
            <a:ext cx="290526" cy="290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232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F808D90-3815-43FC-ADF2-9D3C60A093F9}"/>
              </a:ext>
            </a:extLst>
          </p:cNvPr>
          <p:cNvSpPr txBox="1"/>
          <p:nvPr/>
        </p:nvSpPr>
        <p:spPr>
          <a:xfrm>
            <a:off x="819716" y="1095375"/>
            <a:ext cx="11257961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900" b="1" i="0" u="none" strike="noStrik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Key findings</a:t>
            </a:r>
          </a:p>
          <a:p>
            <a:pPr algn="l"/>
            <a:endParaRPr lang="en-US" sz="1900" b="1" i="0" u="none" strike="noStrike" baseline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900" b="0" i="0" u="none" strike="noStrik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(1) Task description and contingency planning have </a:t>
            </a:r>
            <a:r>
              <a:rPr lang="en-US" sz="1900" b="1" i="0" u="none" strike="noStrik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reciprocal positive effects </a:t>
            </a:r>
            <a:r>
              <a:rPr lang="en-US" sz="1900" b="0" i="0" u="none" strike="noStrik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on each other in our sample of contracts, and t</a:t>
            </a:r>
            <a:r>
              <a:rPr lang="en-US" sz="1900" i="0" u="none" strike="noStrik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hese effects are statistically significant across contracts written by the same two partners over time.</a:t>
            </a:r>
          </a:p>
          <a:p>
            <a:pPr algn="l"/>
            <a:r>
              <a:rPr lang="en-US" sz="1900" i="0" u="none" strike="noStrik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en-US" sz="1900" b="0" i="0" u="none" strike="noStrik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(2) As partners contract with each other </a:t>
            </a:r>
            <a:r>
              <a:rPr lang="en-US" sz="1900" b="1" i="0" u="none" strike="noStrik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over time, they tend to include more, </a:t>
            </a:r>
            <a:r>
              <a:rPr lang="en-US" sz="1900" i="0" u="none" strike="noStrik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19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i="0" u="none" strike="noStrik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less, </a:t>
            </a:r>
            <a:r>
              <a:rPr lang="en-US" sz="1900" b="1" i="0" u="none" strike="noStrik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contingency planning </a:t>
            </a:r>
            <a:r>
              <a:rPr lang="en-US" sz="1900" b="0" i="0" u="none" strike="noStrik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in their contracts. </a:t>
            </a:r>
          </a:p>
          <a:p>
            <a:pPr algn="l"/>
            <a:endParaRPr lang="en-US" sz="1900" b="0" i="0" u="none" strike="noStrike" baseline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900" b="0" i="0" u="none" strike="noStrike" baseline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900" b="1" i="0" u="none" strike="noStrik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Unexpected results: negative effects of time on task descriptions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900" b="0" i="0" u="none" strike="noStrik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Reputation effect</a:t>
            </a:r>
            <a:r>
              <a:rPr lang="en-US" sz="190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en-US" sz="19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90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900" b="0" i="0" u="none" strike="noStrik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ver time, Compustar’s reputation for honest dealing became stronger among buyers, leading buyers to be less demanding of detailed task description.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900" b="0" i="0" u="none" strike="noStrik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The removal of </a:t>
            </a:r>
            <a:r>
              <a:rPr lang="en-US" sz="1900">
                <a:latin typeface="Times New Roman" panose="02020603050405020304" pitchFamily="18" charset="0"/>
                <a:cs typeface="Times New Roman" panose="02020603050405020304" pitchFamily="18" charset="0"/>
              </a:rPr>
              <a:t>unnecessary task description clauses: </a:t>
            </a:r>
            <a:r>
              <a:rPr lang="en-US" sz="1900" b="0" i="0" u="none" strike="noStrik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Compustar</a:t>
            </a:r>
            <a:r>
              <a:rPr lang="en-US" sz="19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0" i="0" u="none" strike="noStrik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learned that some types of detail were unnecessary in the contract, and buyers agreed.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900" b="0" i="0" u="none" strike="noStrike" baseline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900" b="0" i="0" u="none" strike="noStrike" baseline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900" b="1" i="0" u="none" strike="noStrik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Limitations</a:t>
            </a:r>
            <a:endParaRPr lang="en-US" sz="1900" b="0" i="0" u="none" strike="noStrike" baseline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900">
                <a:latin typeface="Times New Roman" panose="02020603050405020304" pitchFamily="18" charset="0"/>
                <a:cs typeface="Times New Roman" panose="02020603050405020304" pitchFamily="18" charset="0"/>
              </a:rPr>
              <a:t>Due to data restrictions, trust and performance are not observed.</a:t>
            </a:r>
            <a:endParaRPr lang="en-US" sz="19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83C2C7C-0784-40D5-96FC-0AF312D9B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394" y="247650"/>
            <a:ext cx="11486606" cy="742950"/>
          </a:xfrm>
        </p:spPr>
        <p:txBody>
          <a:bodyPr>
            <a:normAutofit/>
          </a:bodyPr>
          <a:lstStyle/>
          <a:p>
            <a:pPr algn="ctr"/>
            <a:r>
              <a:rPr lang="en-US" sz="3600" b="1" i="0" u="none" strike="noStrik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and Conclusion</a:t>
            </a:r>
            <a:endParaRPr lang="en-US" sz="36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521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C177B-66BD-47ED-A22D-7A086AA42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646" y="247650"/>
            <a:ext cx="11434354" cy="74295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3DE62D-796F-4473-AF2C-31E9975086B2}"/>
              </a:ext>
            </a:extLst>
          </p:cNvPr>
          <p:cNvSpPr txBox="1"/>
          <p:nvPr/>
        </p:nvSpPr>
        <p:spPr>
          <a:xfrm>
            <a:off x="866774" y="1017104"/>
            <a:ext cx="11229975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US" sz="22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sz="2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</a:t>
            </a:r>
            <a:r>
              <a:rPr lang="en-US" sz="2200" b="0" i="0" u="none" strike="noStrike" baseline="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iterature on managing outsourcing relationships: </a:t>
            </a:r>
            <a:r>
              <a:rPr lang="en-US" sz="2200" b="1" i="0" u="none" strike="noStrike" baseline="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the structure of the agreement</a:t>
            </a:r>
            <a:r>
              <a:rPr lang="en-US" sz="22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affects</a:t>
            </a:r>
            <a:r>
              <a:rPr lang="en-US" sz="2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200" b="1" i="0" u="none" strike="noStrike" baseline="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the performance of the relationship.</a:t>
            </a:r>
          </a:p>
          <a:p>
            <a:pPr algn="l"/>
            <a:endParaRPr lang="en-US" sz="2200" b="1" i="0" u="none" strike="noStrike" baseline="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u="sng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Management mechanism:</a:t>
            </a:r>
            <a:r>
              <a:rPr lang="en-US" sz="2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trust as a substitute to contracts.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u="sng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Economics mechanism:</a:t>
            </a:r>
            <a:r>
              <a:rPr lang="en-US" sz="2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contract designs are equilibrium outcomes of competition.</a:t>
            </a:r>
          </a:p>
          <a:p>
            <a:pPr algn="l"/>
            <a:endParaRPr lang="en-US" sz="2200" b="1" i="0" u="none" strike="noStrike" baseline="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l"/>
            <a:endParaRPr lang="en-US" sz="2200" b="0" i="0" u="none" strike="noStrike" baseline="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l"/>
            <a:endParaRPr lang="en-US" sz="2200" b="0" i="0" u="none" strike="noStrike" baseline="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en-US" sz="2200" b="1" i="0" u="none" strike="noStrike" baseline="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Gap: </a:t>
            </a:r>
            <a:r>
              <a:rPr lang="en-US" sz="22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</a:t>
            </a:r>
            <a:r>
              <a:rPr lang="en-US" sz="2200" b="1" i="0" u="none" strike="noStrike" baseline="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ittle focus on how contracts are actually designed and how their structures evolve</a:t>
            </a:r>
            <a:r>
              <a:rPr lang="en-US" sz="22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200" b="1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Focus on the </a:t>
            </a:r>
            <a:r>
              <a:rPr lang="en-US" sz="2200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relationships</a:t>
            </a:r>
            <a:r>
              <a:rPr lang="en-US" sz="2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among different elements of contract designs, and;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Analysis of t</a:t>
            </a:r>
            <a:r>
              <a:rPr lang="en-US" sz="2200" i="0" u="none" strike="noStrike" baseline="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he </a:t>
            </a:r>
            <a:r>
              <a:rPr lang="en-US" sz="2200" i="1" u="none" strike="noStrike" baseline="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coevolution</a:t>
            </a:r>
            <a:r>
              <a:rPr lang="en-US" sz="2200" i="0" u="none" strike="noStrike" baseline="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of those </a:t>
            </a:r>
            <a:r>
              <a:rPr lang="en-US" sz="2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characteristics over time.</a:t>
            </a:r>
            <a:endParaRPr lang="en-US" sz="2200" i="0" u="none" strike="noStrike" baseline="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l"/>
            <a:endParaRPr lang="en-US" sz="22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946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C177B-66BD-47ED-A22D-7A086AA42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646" y="247650"/>
            <a:ext cx="11434354" cy="74295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Research Question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3DE62D-796F-4473-AF2C-31E9975086B2}"/>
              </a:ext>
            </a:extLst>
          </p:cNvPr>
          <p:cNvSpPr txBox="1"/>
          <p:nvPr/>
        </p:nvSpPr>
        <p:spPr>
          <a:xfrm>
            <a:off x="885824" y="1017104"/>
            <a:ext cx="11210925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US" sz="22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sz="2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key categories of contractual provisions under environmental uncertainty, or task or technological complexity: </a:t>
            </a:r>
            <a:r>
              <a:rPr lang="en-US" sz="2200" b="1" i="0" u="none" strike="noStrike" baseline="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task description </a:t>
            </a:r>
            <a:r>
              <a:rPr lang="en-US" sz="2200" b="0" i="0" u="none" strike="noStrike" baseline="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and </a:t>
            </a:r>
            <a:r>
              <a:rPr lang="en-US" sz="2200" b="1" i="0" u="none" strike="noStrike" baseline="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contingency planning.</a:t>
            </a:r>
          </a:p>
          <a:p>
            <a:pPr algn="l"/>
            <a:endParaRPr lang="en-US" sz="22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l"/>
            <a:endParaRPr lang="en-US" sz="22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en-US" sz="22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Question: H</a:t>
            </a:r>
            <a:r>
              <a:rPr lang="en-US" sz="22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ow are learning processes reflected in systematic relationships between contingency planning and task description contractual provisions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200" b="1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2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l"/>
            <a:endParaRPr lang="en-US" sz="22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sz="2200" u="sng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Motivation:</a:t>
            </a:r>
            <a:r>
              <a:rPr lang="en-US" sz="2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proposition that as partners learn about the matching possibilities between transactional features of contracts, they can better exploit the complementarities between them.</a:t>
            </a:r>
          </a:p>
          <a:p>
            <a:pPr algn="l"/>
            <a:endParaRPr lang="en-US" sz="22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l"/>
            <a:endParaRPr lang="en-US" sz="22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sz="2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Also, as learning evolves over time, contingency planning might be increased, contradicting the view that trust substitutes contracts and supporting the idea of “learning to contract”.</a:t>
            </a:r>
          </a:p>
        </p:txBody>
      </p:sp>
    </p:spTree>
    <p:extLst>
      <p:ext uri="{BB962C8B-B14F-4D97-AF65-F5344CB8AC3E}">
        <p14:creationId xmlns:p14="http://schemas.microsoft.com/office/powerpoint/2010/main" val="2241549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C177B-66BD-47ED-A22D-7A086AA42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228" y="247650"/>
            <a:ext cx="11382103" cy="74295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Theoretical background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E2726-F613-4FCF-BFE6-65A4F746CF0C}"/>
              </a:ext>
            </a:extLst>
          </p:cNvPr>
          <p:cNvSpPr txBox="1"/>
          <p:nvPr/>
        </p:nvSpPr>
        <p:spPr>
          <a:xfrm>
            <a:off x="888274" y="983975"/>
            <a:ext cx="11234057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</a:pPr>
            <a:endParaRPr lang="en-US" sz="2000" b="1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r>
              <a:rPr lang="en-US" sz="2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TCE: bounded rationality </a:t>
            </a:r>
            <a:r>
              <a:rPr lang="en-US" sz="2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sz="2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ncomplete contracts 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(Williamson 1975, 1985).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Thus, c</a:t>
            </a:r>
            <a:r>
              <a:rPr lang="en-US" sz="20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ontract terms reflect certain key characteristics of the transaction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>
              <a:spcBef>
                <a:spcPts val="600"/>
              </a:spcBef>
            </a:pPr>
            <a:endParaRPr lang="en-US" sz="200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</a:t>
            </a:r>
            <a:r>
              <a:rPr lang="en-US" sz="200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egree of </a:t>
            </a:r>
            <a:r>
              <a:rPr lang="en-US" sz="200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bilateral dependency between parties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available legal protection of property rights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hazard increases, </a:t>
            </a:r>
            <a:r>
              <a:rPr lang="en-US" sz="2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safeguards against opportunism 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needed.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0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0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Potential solution - write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detailed/complete </a:t>
            </a:r>
            <a:r>
              <a:rPr lang="en-US" sz="2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contracts:</a:t>
            </a:r>
          </a:p>
          <a:p>
            <a:pPr algn="l"/>
            <a:endParaRPr lang="en-US" sz="20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0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Adding </a:t>
            </a:r>
            <a:r>
              <a:rPr lang="en-US" sz="20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b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ontingency planning clauses,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are defined as 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“the parts of a contract that are designed to support within-agreement adjustments by proscribing the ways in which the contractual partners will deal with problematic contingencies that might arise during the execution of the contract.”</a:t>
            </a:r>
          </a:p>
          <a:p>
            <a:pPr algn="l"/>
            <a:endParaRPr lang="en-US" sz="20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00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Including more </a:t>
            </a:r>
            <a:r>
              <a:rPr lang="en-US" sz="2000" b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detailed specification of the task 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 completed.</a:t>
            </a:r>
          </a:p>
        </p:txBody>
      </p:sp>
    </p:spTree>
    <p:extLst>
      <p:ext uri="{BB962C8B-B14F-4D97-AF65-F5344CB8AC3E}">
        <p14:creationId xmlns:p14="http://schemas.microsoft.com/office/powerpoint/2010/main" val="2781632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C177B-66BD-47ED-A22D-7A086AA42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228" y="247650"/>
            <a:ext cx="11382103" cy="74295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Examples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A0090C3-C1B4-25A1-78A8-36C91D325497}"/>
              </a:ext>
            </a:extLst>
          </p:cNvPr>
          <p:cNvGrpSpPr/>
          <p:nvPr/>
        </p:nvGrpSpPr>
        <p:grpSpPr>
          <a:xfrm>
            <a:off x="1489945" y="2002294"/>
            <a:ext cx="4325832" cy="2988806"/>
            <a:chOff x="1575670" y="1459369"/>
            <a:chExt cx="5257800" cy="3632722"/>
          </a:xfrm>
        </p:grpSpPr>
        <p:pic>
          <p:nvPicPr>
            <p:cNvPr id="4" name="Picture 3" descr="A screenshot of a computer&#10;&#10;Description automatically generated with low confidence">
              <a:extLst>
                <a:ext uri="{FF2B5EF4-FFF2-40B4-BE49-F238E27FC236}">
                  <a16:creationId xmlns:a16="http://schemas.microsoft.com/office/drawing/2014/main" id="{9EDF74FA-BFCD-C43C-A379-F63751A75C1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575670" y="1459369"/>
              <a:ext cx="5257800" cy="1358900"/>
            </a:xfrm>
            <a:prstGeom prst="rect">
              <a:avLst/>
            </a:prstGeom>
          </p:spPr>
        </p:pic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id="{C9BAAF5F-5D74-F566-6FAE-3BE8656096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575670" y="2780691"/>
              <a:ext cx="5245100" cy="2311400"/>
            </a:xfrm>
            <a:prstGeom prst="rect">
              <a:avLst/>
            </a:prstGeom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51AB6888-EE6E-4A83-3808-F10D82FCE47F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37514" y="2011819"/>
            <a:ext cx="4413972" cy="392691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05BA923-1727-D0B8-3336-366E509A2E90}"/>
              </a:ext>
            </a:extLst>
          </p:cNvPr>
          <p:cNvSpPr txBox="1"/>
          <p:nvPr/>
        </p:nvSpPr>
        <p:spPr>
          <a:xfrm>
            <a:off x="2320123" y="1439838"/>
            <a:ext cx="26550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Contingency planning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BEEA3C7-CC86-166D-50C0-900183EA26B9}"/>
              </a:ext>
            </a:extLst>
          </p:cNvPr>
          <p:cNvSpPr txBox="1"/>
          <p:nvPr/>
        </p:nvSpPr>
        <p:spPr>
          <a:xfrm>
            <a:off x="7616987" y="1439838"/>
            <a:ext cx="26550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description</a:t>
            </a:r>
          </a:p>
        </p:txBody>
      </p:sp>
    </p:spTree>
    <p:extLst>
      <p:ext uri="{BB962C8B-B14F-4D97-AF65-F5344CB8AC3E}">
        <p14:creationId xmlns:p14="http://schemas.microsoft.com/office/powerpoint/2010/main" val="1843353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C177B-66BD-47ED-A22D-7A086AA42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228" y="247650"/>
            <a:ext cx="11382103" cy="74295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Theoretical background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E2726-F613-4FCF-BFE6-65A4F746CF0C}"/>
              </a:ext>
            </a:extLst>
          </p:cNvPr>
          <p:cNvSpPr txBox="1"/>
          <p:nvPr/>
        </p:nvSpPr>
        <p:spPr>
          <a:xfrm>
            <a:off x="888275" y="936350"/>
            <a:ext cx="11113226" cy="5109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</a:pPr>
            <a:endParaRPr lang="en-US" sz="2200" b="1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r>
              <a:rPr lang="en-US" sz="22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Tradeoffs in increasing contract completeness:</a:t>
            </a:r>
          </a:p>
          <a:p>
            <a:pPr algn="l">
              <a:spcBef>
                <a:spcPts val="600"/>
              </a:spcBef>
            </a:pPr>
            <a:endParaRPr lang="en-US" sz="2200" b="1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</a:t>
            </a:r>
            <a:r>
              <a:rPr lang="en-US" sz="22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bounded rationality, it is costly to identify additional possible future contingencies and to describe tasks in detail;</a:t>
            </a:r>
          </a:p>
          <a:p>
            <a:pPr marL="342900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Also, on the one hand, leaving a contract incomplete allows for more flexibility;</a:t>
            </a:r>
          </a:p>
          <a:p>
            <a:pPr marL="342900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other hand, however, incomplete contracts leave more room for opportunism.</a:t>
            </a:r>
          </a:p>
          <a:p>
            <a:pPr algn="l">
              <a:spcBef>
                <a:spcPts val="600"/>
              </a:spcBef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2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2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Important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q</a:t>
            </a:r>
            <a:r>
              <a:rPr lang="en-US" sz="22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uestion: </a:t>
            </a:r>
            <a:r>
              <a:rPr lang="en-US" sz="2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whether various types of </a:t>
            </a:r>
            <a:r>
              <a:rPr lang="en-US" sz="22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contractual provisions </a:t>
            </a:r>
            <a:r>
              <a:rPr lang="en-US" sz="2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 as </a:t>
            </a:r>
            <a:r>
              <a:rPr lang="en-US" sz="22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complements </a:t>
            </a:r>
            <a:r>
              <a:rPr lang="en-US" sz="2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2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substitutes</a:t>
            </a:r>
            <a:r>
              <a:rPr lang="en-US" sz="2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one another when firms invest in transaction planning and contract design.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924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BBE2726-F613-4FCF-BFE6-65A4F746CF0C}"/>
              </a:ext>
            </a:extLst>
          </p:cNvPr>
          <p:cNvSpPr txBox="1"/>
          <p:nvPr/>
        </p:nvSpPr>
        <p:spPr>
          <a:xfrm>
            <a:off x="1070258" y="5776499"/>
            <a:ext cx="10783589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H1.</a:t>
            </a:r>
            <a:r>
              <a:rPr lang="en-US" sz="19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Contingency planning and task description </a:t>
            </a:r>
            <a:r>
              <a:rPr lang="en-US" sz="19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sz="1900" b="1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reciprocal positive effects on one another</a:t>
            </a:r>
            <a:r>
              <a:rPr lang="en-US" sz="19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suggesting that they act as </a:t>
            </a:r>
            <a:r>
              <a:rPr lang="en-US" sz="1900" b="1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complements</a:t>
            </a:r>
            <a:r>
              <a:rPr lang="en-US" sz="19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complex, high-technology contracts.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81A377-DE28-4EDD-9100-33C621EB4862}"/>
              </a:ext>
            </a:extLst>
          </p:cNvPr>
          <p:cNvSpPr txBox="1"/>
          <p:nvPr/>
        </p:nvSpPr>
        <p:spPr>
          <a:xfrm>
            <a:off x="800101" y="825712"/>
            <a:ext cx="11268074" cy="51655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US" sz="1900" b="1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9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Substitutive or complementary relationship?</a:t>
            </a:r>
          </a:p>
          <a:p>
            <a:pPr algn="l"/>
            <a:endParaRPr lang="en-US" sz="19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900" i="0" u="sng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Agency theory perspective:</a:t>
            </a:r>
            <a:r>
              <a:rPr lang="en-US" sz="19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90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ontingency planning and task specification </a:t>
            </a:r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alternative </a:t>
            </a:r>
            <a:r>
              <a:rPr lang="en-US" sz="19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(substitute) </a:t>
            </a:r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mechanisms for </a:t>
            </a:r>
            <a:r>
              <a:rPr lang="en-US" sz="19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monitoring</a:t>
            </a:r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19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controlling behavior </a:t>
            </a:r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an agency type of relationship.</a:t>
            </a:r>
          </a:p>
          <a:p>
            <a:pPr algn="l"/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spcAft>
                <a:spcPts val="800"/>
              </a:spcAft>
            </a:pPr>
            <a:r>
              <a:rPr lang="en-US" sz="1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900" i="0" u="sng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rganization theory:</a:t>
            </a:r>
            <a:r>
              <a:rPr lang="en-US" sz="19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i="0" u="none" strike="noStrike" baseline="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ma</a:t>
            </a:r>
            <a:r>
              <a:rPr lang="en-US" sz="19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ny features of an organization’s structure </a:t>
            </a:r>
            <a:r>
              <a:rPr lang="en-US" sz="19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(e.g.,</a:t>
            </a:r>
            <a:r>
              <a:rPr lang="zh-CN" altLang="en-US" sz="19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incentive arrangements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9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900" i="1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fit together</a:t>
            </a:r>
            <a:r>
              <a:rPr lang="en-US" sz="19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in particular ways, such that contractual provisions might be </a:t>
            </a:r>
            <a:r>
              <a:rPr lang="en-US" sz="1900" b="1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complementary</a:t>
            </a:r>
            <a:r>
              <a:rPr lang="en-US" sz="19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to each other.</a:t>
            </a:r>
            <a:endParaRPr lang="en-US" sz="1900" dirty="0"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l"/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Learning to achieve organizational fit over time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Siggelkow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2002): 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slow learning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of possible combinations and 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cross-provisional learning </a:t>
            </a:r>
            <a:r>
              <a:rPr lang="en-US" sz="19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developing one category of contractual provision may provide gains to understanding transaction features that are relevant for other provisions</a:t>
            </a:r>
            <a:endParaRPr lang="en-US" sz="19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efforts devoted into c</a:t>
            </a:r>
            <a:r>
              <a:rPr lang="en-US" sz="1900" b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ontingency planning decreases the marginal cost of including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detailed task description (and vice-versa).</a:t>
            </a:r>
          </a:p>
          <a:p>
            <a:pPr algn="l"/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10A29BA-5ED0-2920-9737-02CBC1540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106" y="179381"/>
            <a:ext cx="11459894" cy="74295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Hypotheses</a:t>
            </a:r>
          </a:p>
        </p:txBody>
      </p:sp>
    </p:spTree>
    <p:extLst>
      <p:ext uri="{BB962C8B-B14F-4D97-AF65-F5344CB8AC3E}">
        <p14:creationId xmlns:p14="http://schemas.microsoft.com/office/powerpoint/2010/main" val="2361946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BBE2726-F613-4FCF-BFE6-65A4F746CF0C}"/>
              </a:ext>
            </a:extLst>
          </p:cNvPr>
          <p:cNvSpPr txBox="1"/>
          <p:nvPr/>
        </p:nvSpPr>
        <p:spPr>
          <a:xfrm>
            <a:off x="1083733" y="5191541"/>
            <a:ext cx="10372676" cy="15542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H2A. </a:t>
            </a:r>
            <a:r>
              <a:rPr lang="en-US" sz="1900" b="1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 experience with contingency planning is associated with more detailed task description </a:t>
            </a:r>
            <a:r>
              <a:rPr lang="en-US" sz="19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subsequent contracts between the same firms.</a:t>
            </a:r>
          </a:p>
          <a:p>
            <a:pPr algn="l"/>
            <a:endParaRPr lang="en-US" sz="1900" b="0" i="1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H2B. </a:t>
            </a:r>
            <a:r>
              <a:rPr lang="en-US" sz="1900" b="1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detailed task description in prior contracts is positively associated with contingency</a:t>
            </a:r>
          </a:p>
          <a:p>
            <a:pPr algn="l"/>
            <a:r>
              <a:rPr lang="en-US" sz="1900" b="1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  <a:r>
              <a:rPr lang="en-US" sz="19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subsequent contracts between the same firms.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93EAAD-18E1-4528-8DF6-AF933FAEEBB9}"/>
              </a:ext>
            </a:extLst>
          </p:cNvPr>
          <p:cNvSpPr txBox="1"/>
          <p:nvPr/>
        </p:nvSpPr>
        <p:spPr>
          <a:xfrm>
            <a:off x="809625" y="1115855"/>
            <a:ext cx="11382375" cy="3893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9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spillover as the underpinning mechanism</a:t>
            </a:r>
          </a:p>
          <a:p>
            <a:pPr algn="l"/>
            <a:endParaRPr lang="en-US" sz="19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 vs causality: some buyers or sellers may simply insist on more detailed contracts in all categories for their own bureaucratic reasons.</a:t>
            </a:r>
          </a:p>
          <a:p>
            <a:pPr algn="l"/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lag to pin down learning effects: are efforts at </a:t>
            </a:r>
            <a:r>
              <a:rPr lang="en-US" sz="19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contingency planning </a:t>
            </a:r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made for </a:t>
            </a:r>
            <a:r>
              <a:rPr lang="en-US" sz="19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previous contracts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associated with increases in the extensiveness of </a:t>
            </a:r>
            <a:r>
              <a:rPr lang="en-US" sz="19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descriptions in later contracts </a:t>
            </a:r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the same partner? (vice versa)</a:t>
            </a:r>
          </a:p>
          <a:p>
            <a:pPr algn="l"/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Contingency planning </a:t>
            </a:r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Task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description: </a:t>
            </a:r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parties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use their knowledge of problematic contingencies to improve on the task description in subsequent contracts with the partner to avoid those contingencies in the future.</a:t>
            </a:r>
          </a:p>
          <a:p>
            <a:pPr algn="l"/>
            <a:endParaRPr lang="en-US" sz="19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Task descriptions </a:t>
            </a:r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</a:t>
            </a:r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ontingency planning: efforts at describing tasks in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detail </a:t>
            </a:r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prior contract naturally stimulate search for what might prevent the fulfillment of task obligations in the future. 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AD5E477-06E1-2BFA-A685-D02C464CDA20}"/>
              </a:ext>
            </a:extLst>
          </p:cNvPr>
          <p:cNvSpPr txBox="1">
            <a:spLocks/>
          </p:cNvSpPr>
          <p:nvPr/>
        </p:nvSpPr>
        <p:spPr>
          <a:xfrm>
            <a:off x="732106" y="179381"/>
            <a:ext cx="11459894" cy="7429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Hypotheses</a:t>
            </a:r>
          </a:p>
        </p:txBody>
      </p:sp>
    </p:spTree>
    <p:extLst>
      <p:ext uri="{BB962C8B-B14F-4D97-AF65-F5344CB8AC3E}">
        <p14:creationId xmlns:p14="http://schemas.microsoft.com/office/powerpoint/2010/main" val="283252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BBE2726-F613-4FCF-BFE6-65A4F746CF0C}"/>
              </a:ext>
            </a:extLst>
          </p:cNvPr>
          <p:cNvSpPr txBox="1"/>
          <p:nvPr/>
        </p:nvSpPr>
        <p:spPr>
          <a:xfrm>
            <a:off x="1082063" y="5191661"/>
            <a:ext cx="10901182" cy="15542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H3A. </a:t>
            </a:r>
            <a:r>
              <a:rPr lang="en-US" sz="1900" b="1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an exchange relationship between two parties continues, the parties will be more likely to include</a:t>
            </a:r>
            <a:r>
              <a:rPr lang="en-US" sz="19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contingency planning clauses </a:t>
            </a:r>
            <a:r>
              <a:rPr lang="en-US" sz="19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their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contracts with each other.</a:t>
            </a:r>
          </a:p>
          <a:p>
            <a:pPr algn="l"/>
            <a:endParaRPr lang="en-US" sz="1900" b="0" i="1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H3B. </a:t>
            </a:r>
            <a:r>
              <a:rPr lang="en-US" sz="1900" b="1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an exchange relationship between two parties continues, the parties will include more detailed task descriptions</a:t>
            </a:r>
            <a:r>
              <a:rPr lang="en-US" sz="19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their contracts with each other.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3751E6-8EBC-4FD6-AD1A-9FE9221B7A54}"/>
              </a:ext>
            </a:extLst>
          </p:cNvPr>
          <p:cNvSpPr txBox="1"/>
          <p:nvPr/>
        </p:nvSpPr>
        <p:spPr>
          <a:xfrm>
            <a:off x="805838" y="1115794"/>
            <a:ext cx="11386162" cy="3893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9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Partner-specific learning</a:t>
            </a:r>
            <a:endParaRPr lang="en-US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9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parties work together, they </a:t>
            </a:r>
            <a:r>
              <a:rPr lang="en-US" sz="19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gain knowledge </a:t>
            </a:r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features of their transactions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each other’s idiosyncrasies.</a:t>
            </a:r>
          </a:p>
          <a:p>
            <a:pPr algn="l"/>
            <a:endParaRPr lang="en-US" sz="19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9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ccumulated partner-specific knowledge </a:t>
            </a:r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enable the parties to </a:t>
            </a:r>
            <a:r>
              <a:rPr lang="en-US" sz="1900" b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codify roles </a:t>
            </a:r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responsibilities in more detail (</a:t>
            </a:r>
            <a:r>
              <a:rPr lang="en-US" sz="19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description</a:t>
            </a:r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and to </a:t>
            </a:r>
            <a:r>
              <a:rPr lang="en-US" sz="1900" b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specify contingencies with more accuracy </a:t>
            </a:r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9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contingency planning</a:t>
            </a:r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9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lower costs</a:t>
            </a:r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l"/>
            <a:endParaRPr lang="en-US" sz="19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900" i="0" u="sng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Partner-specific learning as a source of sunk investment: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partners learn to work together, they often develop relationship-specific routines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9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Zollo</a:t>
            </a:r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 2002).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relationship continues, it becomes easier to work together, and </a:t>
            </a:r>
            <a:r>
              <a:rPr lang="en-US" sz="19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costs of switching to a new partner rise</a:t>
            </a:r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9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 result, more efforts will be devoted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contingency planning and detailed task descriptions to </a:t>
            </a:r>
            <a:r>
              <a:rPr lang="en-US" sz="19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prevent misunderstandings and to ensure the continuity of relationship.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9B06F6D-2BE5-4E8F-D206-F3973AEEEAF5}"/>
              </a:ext>
            </a:extLst>
          </p:cNvPr>
          <p:cNvSpPr txBox="1">
            <a:spLocks/>
          </p:cNvSpPr>
          <p:nvPr/>
        </p:nvSpPr>
        <p:spPr>
          <a:xfrm>
            <a:off x="732106" y="179381"/>
            <a:ext cx="11459894" cy="7429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Hypotheses</a:t>
            </a:r>
          </a:p>
        </p:txBody>
      </p:sp>
    </p:spTree>
    <p:extLst>
      <p:ext uri="{BB962C8B-B14F-4D97-AF65-F5344CB8AC3E}">
        <p14:creationId xmlns:p14="http://schemas.microsoft.com/office/powerpoint/2010/main" val="75069089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{C288BE24-861F-433C-892D-D0369AB98E79}tf10001105</Template>
  <TotalTime>1831</TotalTime>
  <Words>1373</Words>
  <Application>Microsoft Office PowerPoint</Application>
  <PresentationFormat>Widescreen</PresentationFormat>
  <Paragraphs>151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Franklin Gothic Book</vt:lpstr>
      <vt:lpstr>Times New Roman</vt:lpstr>
      <vt:lpstr>y7tir</vt:lpstr>
      <vt:lpstr>Crop</vt:lpstr>
      <vt:lpstr>Complementarity and Evolution of Contractual Provisions: An Empirical Study of IT Services Contracts</vt:lpstr>
      <vt:lpstr>Introduction</vt:lpstr>
      <vt:lpstr>Research Question</vt:lpstr>
      <vt:lpstr>Theoretical background</vt:lpstr>
      <vt:lpstr>Examples</vt:lpstr>
      <vt:lpstr>Theoretical background</vt:lpstr>
      <vt:lpstr>Hypotheses</vt:lpstr>
      <vt:lpstr>PowerPoint Presentation</vt:lpstr>
      <vt:lpstr>PowerPoint Presentation</vt:lpstr>
      <vt:lpstr>PowerPoint Presentation</vt:lpstr>
      <vt:lpstr>Data</vt:lpstr>
      <vt:lpstr>Empirical results</vt:lpstr>
      <vt:lpstr>Discussion and 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wang xin</dc:creator>
  <cp:lastModifiedBy>Mahoney, Joseph T</cp:lastModifiedBy>
  <cp:revision>41</cp:revision>
  <dcterms:created xsi:type="dcterms:W3CDTF">2021-02-05T20:02:26Z</dcterms:created>
  <dcterms:modified xsi:type="dcterms:W3CDTF">2023-01-31T04:21:48Z</dcterms:modified>
</cp:coreProperties>
</file>